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2" r:id="rId2"/>
    <p:sldId id="595" r:id="rId3"/>
    <p:sldId id="596" r:id="rId4"/>
    <p:sldId id="610" r:id="rId5"/>
    <p:sldId id="612" r:id="rId6"/>
    <p:sldId id="603" r:id="rId7"/>
    <p:sldId id="611" r:id="rId8"/>
    <p:sldId id="608" r:id="rId9"/>
    <p:sldId id="609" r:id="rId10"/>
  </p:sldIdLst>
  <p:sldSz cx="9144000" cy="6858000" type="screen4x3"/>
  <p:notesSz cx="6797675" cy="9928225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4E4E"/>
    <a:srgbClr val="F92763"/>
    <a:srgbClr val="FCFDF9"/>
    <a:srgbClr val="F16461"/>
    <a:srgbClr val="FF5353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598" autoAdjust="0"/>
  </p:normalViewPr>
  <p:slideViewPr>
    <p:cSldViewPr>
      <p:cViewPr varScale="1">
        <p:scale>
          <a:sx n="85" d="100"/>
          <a:sy n="85" d="100"/>
        </p:scale>
        <p:origin x="-126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6"/>
    </p:cViewPr>
  </p:sorterViewPr>
  <p:notesViewPr>
    <p:cSldViewPr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08\Users\&#1057;&#1077;&#1084;&#1077;&#1085;&#1086;&#1074;\&#1055;&#1091;&#1073;&#1083;&#1080;&#1095;&#1085;&#1099;&#1077;\2024\29.08.2024\&#1044;&#1080;&#1072;&#1075;&#1088;&#1072;&#1084;&#1084;&#1099;_&#1055;&#1088;&#1086;&#1092;&#1080;&#1083;&#1072;&#1082;&#1090;&#1080;&#1082;&#1072;_&#1040;&#1072;&#1074;&#1088;&#1080;&#1081;&#1085;&#1086;&#1089;&#1090;&#1100;_6&#1084;&#1077;&#1089;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687289482308941"/>
          <c:y val="1.1790794936760074E-2"/>
          <c:w val="0.33263392574354228"/>
          <c:h val="0.9378827646544182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6A2B32B6-C9B8-447B-9A2E-0DFB9299413C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6135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6" y="9430308"/>
            <a:ext cx="2946135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25E11EF-B2CC-4698-B3CA-9AFFB5D650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1A5BBE26-492E-4271-8FBA-07FAA34B5EB2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31"/>
            <a:ext cx="5438775" cy="44679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672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2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11385B95-7447-4E05-B715-F520D60D4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95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0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5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2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3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2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EB93-FA45-49D1-82DC-1F070C726390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C2AA-84D3-42EE-9A86-AF99478F7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1192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80CD-E2C7-49B4-8D7F-E52D2BAE29D7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5999-5121-45DD-8A18-D6CA3E7F9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8766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A6F4-A078-4513-BD69-B09EA7352469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13CD-D7B0-40A0-B436-D45BC1A49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0397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839CE0-D940-4B7D-AB6F-E2EBFAE57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4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3459-CF66-4E7E-90EA-20EB1D7BABFB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C7DA-8AFD-4995-A63F-6BF5DE1C1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4234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8C9E-45F3-4260-AB28-ED743ADCD39C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C06B-A955-4C7A-86A2-67250967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499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71F9-44A3-4DEA-99FB-CC6DADBE4D65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946B-C01F-4607-AD8B-2E005ADC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309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C426-85B5-4097-B245-B1F1632BC7B0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74D0-74A4-4DBC-B8BB-E48968C4A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6056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81C9-C2B9-4416-8E98-6FED276E4ACF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46CF-5051-4EC9-9667-7919D5966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1114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3464-37C9-41FD-A1AE-0007F5989D33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2174-F88D-4C10-924D-0C6B74F7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1663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59CFB-9EEB-46AD-985E-11E0A69B7DE5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CBBF-D6BD-485E-A074-1006058E2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3279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8972-A9E4-4803-928D-055CF147BDB4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3BA1-893D-4D29-9FCF-6FCE27ECC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1777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009227-0D7A-4F28-82C7-4C1C16666162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71664F-6E43-4A41-94AB-9B409D6C7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internet.garant.ru/#/document/76824058/entry/501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ё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5313363" y="549275"/>
            <a:ext cx="215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</a:rPr>
              <a:t>Межрегиональное территориальное управление Федеральной службы </a:t>
            </a:r>
            <a:endParaRPr lang="ru-RU" altLang="ru-RU" sz="1600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 Narrow" pitchFamily="34" charset="0"/>
              </a:rPr>
              <a:t>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</a:rPr>
              <a:t>транспорта по Сибирскому федеральному округу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492896"/>
            <a:ext cx="7416949" cy="3167931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sz="2000" kern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изменениях законодательства в области автомобильного транспорта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142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916832"/>
            <a:ext cx="9018587" cy="4769718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3865" y="1255868"/>
            <a:ext cx="86252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ИЗМЕНЕНИЕ 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внесено в часть 3 статьи 11.14.2 КоАП: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БЫЛО</a:t>
            </a:r>
          </a:p>
          <a:p>
            <a:pPr algn="just"/>
            <a:r>
              <a:rPr lang="ru-RU" dirty="0"/>
              <a:t>3. Взимание платы с пассажиров при перевозке по заказу неопределенного круга лиц -</a:t>
            </a:r>
          </a:p>
          <a:p>
            <a:pPr algn="just"/>
            <a:r>
              <a:rPr lang="ru-RU" dirty="0"/>
              <a:t>влечет наложение административного штрафа на водителя в размере пяти тысяч рублей; на должностных лиц - пятидесяти тысяч рублей; на юридических лиц - двухсот тысяч рублей.</a:t>
            </a:r>
          </a:p>
          <a:p>
            <a:endParaRPr lang="ru-RU" b="1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СТАЛО</a:t>
            </a:r>
            <a:endParaRPr lang="ru-RU" b="1" dirty="0">
              <a:solidFill>
                <a:srgbClr val="00B05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dirty="0"/>
              <a:t>3. Осуществление перевозки пассажиров и багажа по заказу на условиях, предусматривающих предоставление права проезда в транспортном средстве за плату неопределенному кругу лиц, либо распространение информации об осуществлении перевозки пассажиров и багажа по заказу на указанных условиях -</a:t>
            </a:r>
          </a:p>
          <a:p>
            <a:pPr algn="just"/>
            <a:r>
              <a:rPr lang="ru-RU" dirty="0"/>
              <a:t>влечет наложение административного штрафа на водителя в размере пяти тысяч рублей; на должностных лиц - тридцати тысяч рублей; на юридических лиц - трехсот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2281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3861048"/>
            <a:ext cx="8147248" cy="2088232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УСИЛЕНА ОТВЕТСТВЕННОСТЬ ДЛЯ ПРЕДПРИНИМАТЕЛЕЙ</a:t>
            </a:r>
          </a:p>
          <a:p>
            <a:pPr marL="0" indent="0" algn="just">
              <a:buNone/>
            </a:pPr>
            <a:r>
              <a:rPr lang="ru-RU" sz="2000" b="1" dirty="0" smtClean="0"/>
              <a:t>Примечание</a:t>
            </a:r>
            <a:r>
              <a:rPr lang="ru-RU" sz="2000" b="1" dirty="0"/>
              <a:t>. </a:t>
            </a:r>
            <a:r>
              <a:rPr lang="ru-RU" sz="2000" dirty="0"/>
              <a:t>За административные правонарушения, предусмотренные настоящей статьей, лица, осуществляющие предпринимательскую деятельность </a:t>
            </a:r>
            <a:r>
              <a:rPr lang="ru-RU" sz="2000" u="sng" dirty="0"/>
              <a:t>без образования юридического лица</a:t>
            </a:r>
            <a:r>
              <a:rPr lang="ru-RU" sz="2000" dirty="0"/>
              <a:t>, несут административную ответственность </a:t>
            </a:r>
            <a:r>
              <a:rPr lang="ru-RU" sz="2000" u="sng" dirty="0"/>
              <a:t>как юридические лица</a:t>
            </a:r>
            <a:r>
              <a:rPr lang="ru-RU" sz="2000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1556792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00B050"/>
                </a:solidFill>
                <a:latin typeface="+mn-lt"/>
              </a:rPr>
              <a:t>СТАТЬЯ 11.14.2 дополнена частью 5</a:t>
            </a:r>
          </a:p>
          <a:p>
            <a:pPr algn="just"/>
            <a:r>
              <a:rPr lang="ru-RU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5</a:t>
            </a:r>
            <a:r>
              <a:rPr lang="ru-RU" b="1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 Заключение при осуществлении перевозки пассажиров и багажа по заказу договора фрахтования с каждым пассажиром в отдельности -</a:t>
            </a:r>
          </a:p>
          <a:p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влечет наложение административного штрафа на водителя в размере пяти тысяч рублей; на должностных лиц - пятидесяти тысяч рублей; на юридических лиц - двухсот тысяч рублей.</a:t>
            </a:r>
            <a:endParaRPr lang="ru-RU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48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725" y="1656747"/>
            <a:ext cx="86252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Verdana" panose="020B0604030504040204" pitchFamily="34" charset="0"/>
              </a:rPr>
              <a:t>4.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 Использование для осуществления регулярных перевозок пассажиров автобуса, трамвая или троллейбуса при отсутствии карты маршрута регулярных перевозок в случае, если наличие такой карты является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обязательным:</a:t>
            </a:r>
          </a:p>
          <a:p>
            <a:endParaRPr lang="ru-RU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БЫЛО</a:t>
            </a:r>
          </a:p>
          <a:p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влечет 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наложение административного штрафа на водителя в размере пяти тысяч рублей; на должностных лиц - </a:t>
            </a:r>
            <a:r>
              <a:rPr lang="ru-RU" u="sng" dirty="0">
                <a:solidFill>
                  <a:srgbClr val="FF0000"/>
                </a:solidFill>
                <a:latin typeface="Verdana" panose="020B0604030504040204" pitchFamily="34" charset="0"/>
              </a:rPr>
              <a:t>тридцати тысяч рублей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; на юридических лиц - </a:t>
            </a:r>
            <a:r>
              <a:rPr lang="ru-RU" u="sng" dirty="0">
                <a:solidFill>
                  <a:srgbClr val="FF0000"/>
                </a:solidFill>
                <a:latin typeface="Verdana" panose="020B0604030504040204" pitchFamily="34" charset="0"/>
              </a:rPr>
              <a:t>трехсот тысяч рублей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</a:p>
          <a:p>
            <a:endParaRPr lang="ru-RU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СТАЛО</a:t>
            </a:r>
            <a:endParaRPr lang="ru-RU" b="1" dirty="0">
              <a:solidFill>
                <a:srgbClr val="00B050"/>
              </a:solidFill>
              <a:latin typeface="Verdana" panose="020B0604030504040204" pitchFamily="34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влечет наложение административного штрафа на водителя в размере пяти тысяч рублей; на должностных лиц - </a:t>
            </a:r>
            <a:r>
              <a:rPr lang="ru-RU" u="sng" dirty="0">
                <a:solidFill>
                  <a:srgbClr val="00B050"/>
                </a:solidFill>
                <a:latin typeface="Verdana" panose="020B0604030504040204" pitchFamily="34" charset="0"/>
              </a:rPr>
              <a:t>двадцати тысяч рублей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; на юридических лиц - </a:t>
            </a:r>
            <a:r>
              <a:rPr lang="ru-RU" u="sng" dirty="0">
                <a:solidFill>
                  <a:srgbClr val="00B050"/>
                </a:solidFill>
                <a:latin typeface="Verdana" panose="020B0604030504040204" pitchFamily="34" charset="0"/>
              </a:rPr>
              <a:t>пятидесяти тысяч рублей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169" y="1123950"/>
            <a:ext cx="86972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Статья </a:t>
            </a:r>
            <a:r>
              <a:rPr lang="ru-RU" b="1" dirty="0">
                <a:solidFill>
                  <a:srgbClr val="00B050"/>
                </a:solidFill>
                <a:latin typeface="Verdana" panose="020B0604030504040204" pitchFamily="34" charset="0"/>
              </a:rPr>
              <a:t>14.1.2 </a:t>
            </a:r>
            <a:r>
              <a:rPr lang="ru-RU" b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дополнена частью 5:</a:t>
            </a:r>
          </a:p>
          <a:p>
            <a:pPr algn="just"/>
            <a:endParaRPr lang="ru-RU" b="1" dirty="0" smtClean="0">
              <a:solidFill>
                <a:srgbClr val="00B05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5</a:t>
            </a:r>
            <a:r>
              <a:rPr lang="ru-RU" b="1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 Осуществление </a:t>
            </a:r>
            <a:r>
              <a:rPr lang="ru-RU" u="sng" dirty="0">
                <a:solidFill>
                  <a:srgbClr val="333333"/>
                </a:solidFill>
                <a:latin typeface="Verdana" panose="020B0604030504040204" pitchFamily="34" charset="0"/>
              </a:rPr>
              <a:t>не предусмотренной законодательством Российской Федерации предпринимательской деятельности по перевозке пассажиров и багажа, грузов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 автомобильным транспортом или городским наземным электрическим транспортом либо распространение информации об осуществлении не предусмотренной законодательством Российской Федерации предпринимательской деятельности по перевозке пассажиров и багажа, грузов автомобильным транспортом или городским наземным электрическим транспортом -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влечет наложение административного штрафа на граждан и должностных лиц в размере </a:t>
            </a:r>
            <a:r>
              <a:rPr lang="ru-RU" b="1" dirty="0">
                <a:solidFill>
                  <a:srgbClr val="333333"/>
                </a:solidFill>
                <a:latin typeface="Verdana" panose="020B0604030504040204" pitchFamily="34" charset="0"/>
              </a:rPr>
              <a:t>пятидесяти тысяч рублей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; на юридических лиц - </a:t>
            </a:r>
            <a:r>
              <a:rPr lang="ru-RU" b="1" dirty="0">
                <a:solidFill>
                  <a:srgbClr val="333333"/>
                </a:solidFill>
                <a:latin typeface="Verdana" panose="020B0604030504040204" pitchFamily="34" charset="0"/>
              </a:rPr>
              <a:t>четырехсот тысяч рублей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702" y="2996952"/>
            <a:ext cx="89367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B050"/>
                </a:solidFill>
                <a:latin typeface="PT Serif"/>
              </a:rPr>
              <a:t>Статья 5. Виды предпринимательской деятельности по перевозке пассажиров и багажа, грузов</a:t>
            </a:r>
          </a:p>
          <a:p>
            <a:pPr algn="just"/>
            <a:r>
              <a:rPr lang="ru-RU" dirty="0">
                <a:solidFill>
                  <a:srgbClr val="22272F"/>
                </a:solidFill>
                <a:latin typeface="PT Serif"/>
              </a:rPr>
              <a:t>1. Допускается осуществление следующих видов предпринимательской деятельности по перевозке пассажиров и багажа, грузов:</a:t>
            </a:r>
          </a:p>
          <a:p>
            <a:pPr algn="just"/>
            <a:r>
              <a:rPr lang="ru-RU" dirty="0">
                <a:solidFill>
                  <a:srgbClr val="22272F"/>
                </a:solidFill>
                <a:latin typeface="PT Serif"/>
              </a:rPr>
              <a:t>1) регулярные перевозки пассажиров и багажа;</a:t>
            </a:r>
          </a:p>
          <a:p>
            <a:pPr algn="just"/>
            <a:r>
              <a:rPr lang="ru-RU" dirty="0">
                <a:solidFill>
                  <a:srgbClr val="22272F"/>
                </a:solidFill>
                <a:latin typeface="PT Serif"/>
              </a:rPr>
              <a:t>2) перевозки пассажиров и багажа по заказам;</a:t>
            </a:r>
          </a:p>
          <a:p>
            <a:pPr algn="just"/>
            <a:r>
              <a:rPr lang="ru-RU" dirty="0">
                <a:solidFill>
                  <a:srgbClr val="22272F"/>
                </a:solidFill>
                <a:latin typeface="PT Serif"/>
              </a:rPr>
              <a:t>3) перевозки пассажиров и багажа легковыми такси;</a:t>
            </a:r>
          </a:p>
          <a:p>
            <a:pPr algn="just"/>
            <a:r>
              <a:rPr lang="ru-RU" dirty="0">
                <a:solidFill>
                  <a:srgbClr val="22272F"/>
                </a:solidFill>
                <a:latin typeface="PT Serif"/>
              </a:rPr>
              <a:t>4) перевозки грузов.</a:t>
            </a:r>
          </a:p>
          <a:p>
            <a:pPr algn="just"/>
            <a:r>
              <a:rPr lang="ru-RU" dirty="0">
                <a:solidFill>
                  <a:srgbClr val="22272F"/>
                </a:solidFill>
                <a:latin typeface="PT Serif"/>
              </a:rPr>
              <a:t>2. Запрещается </a:t>
            </a:r>
            <a:r>
              <a:rPr lang="ru-RU" b="1" u="sng" dirty="0">
                <a:solidFill>
                  <a:srgbClr val="00B050"/>
                </a:solidFill>
                <a:latin typeface="PT Serif"/>
              </a:rPr>
              <a:t>осуществление предпринимательской деятельности 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по перевозкам пассажиров и багажа, грузов, не указанной в </a:t>
            </a:r>
            <a:r>
              <a:rPr lang="ru-RU" dirty="0">
                <a:solidFill>
                  <a:srgbClr val="3272C0"/>
                </a:solidFill>
                <a:latin typeface="PT Serif"/>
                <a:hlinkClick r:id="rId5"/>
              </a:rPr>
              <a:t>части 1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 настоящей статьи, а </a:t>
            </a:r>
            <a:r>
              <a:rPr lang="ru-RU" b="1" u="sng" dirty="0">
                <a:solidFill>
                  <a:srgbClr val="00B050"/>
                </a:solidFill>
                <a:latin typeface="PT Serif"/>
              </a:rPr>
              <a:t>также распространение информации</a:t>
            </a:r>
            <a:r>
              <a:rPr lang="ru-RU" u="sng" dirty="0">
                <a:solidFill>
                  <a:srgbClr val="00B050"/>
                </a:solidFill>
                <a:latin typeface="PT Serif"/>
              </a:rPr>
              <a:t> 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об осуществлении предпринимательской деятельности по перевозкам пассажиров и багажа, грузов, не указанной в части 1 настоящей статьи.</a:t>
            </a:r>
            <a:endParaRPr lang="ru-RU" b="0" i="0" dirty="0">
              <a:solidFill>
                <a:srgbClr val="22272F"/>
              </a:solidFill>
              <a:effectLst/>
              <a:latin typeface="PT Serif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702" y="1327130"/>
            <a:ext cx="87744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PT Serif"/>
              </a:rPr>
              <a:t>Статья 5. Виды перевозок пассажиров и багажа</a:t>
            </a:r>
          </a:p>
          <a:p>
            <a:pPr algn="just"/>
            <a:r>
              <a:rPr lang="ru-RU" dirty="0">
                <a:solidFill>
                  <a:srgbClr val="22272F"/>
                </a:solidFill>
                <a:latin typeface="PT Serif"/>
              </a:rPr>
              <a:t>Перевозки пассажиров и багажа подразделяются на:</a:t>
            </a:r>
          </a:p>
          <a:p>
            <a:pPr algn="just"/>
            <a:r>
              <a:rPr lang="ru-RU" dirty="0">
                <a:solidFill>
                  <a:srgbClr val="22272F"/>
                </a:solidFill>
                <a:latin typeface="PT Serif"/>
              </a:rPr>
              <a:t>1) регулярные перевозки;</a:t>
            </a:r>
          </a:p>
          <a:p>
            <a:pPr algn="just"/>
            <a:r>
              <a:rPr lang="ru-RU" dirty="0">
                <a:solidFill>
                  <a:srgbClr val="22272F"/>
                </a:solidFill>
                <a:latin typeface="PT Serif"/>
              </a:rPr>
              <a:t>2) перевозки по заказам;</a:t>
            </a:r>
          </a:p>
          <a:p>
            <a:pPr algn="just"/>
            <a:r>
              <a:rPr lang="ru-RU" dirty="0">
                <a:solidFill>
                  <a:srgbClr val="22272F"/>
                </a:solidFill>
                <a:latin typeface="PT Serif"/>
              </a:rPr>
              <a:t>3) перевозки легковыми такси.</a:t>
            </a:r>
            <a:endParaRPr lang="ru-RU" b="0" i="0" dirty="0">
              <a:solidFill>
                <a:srgbClr val="22272F"/>
              </a:solidFill>
              <a:effectLst/>
              <a:latin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4274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487087"/>
              </p:ext>
            </p:extLst>
          </p:nvPr>
        </p:nvGraphicFramePr>
        <p:xfrm>
          <a:off x="395536" y="1521951"/>
          <a:ext cx="8352928" cy="500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5770" y="1004471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22272F"/>
                </a:solidFill>
                <a:latin typeface="PT Serif"/>
              </a:rPr>
              <a:t>УСТАВ АВТОМОБИЛЬНОГО ТРАНСПОРТА</a:t>
            </a:r>
          </a:p>
          <a:p>
            <a:pPr algn="just"/>
            <a:endParaRPr lang="ru-RU" b="1" dirty="0" smtClean="0">
              <a:solidFill>
                <a:srgbClr val="22272F"/>
              </a:solidFill>
              <a:latin typeface="PT Serif"/>
            </a:endParaRPr>
          </a:p>
          <a:p>
            <a:pPr algn="just"/>
            <a:r>
              <a:rPr lang="ru-RU" b="1" dirty="0" smtClean="0">
                <a:solidFill>
                  <a:srgbClr val="22272F"/>
                </a:solidFill>
                <a:latin typeface="PT Serif"/>
              </a:rPr>
              <a:t>Статья </a:t>
            </a:r>
            <a:r>
              <a:rPr lang="ru-RU" b="1" dirty="0">
                <a:solidFill>
                  <a:srgbClr val="22272F"/>
                </a:solidFill>
                <a:latin typeface="PT Serif"/>
              </a:rPr>
              <a:t>19. Виды регулярных перевозок пассажиров и </a:t>
            </a:r>
            <a:r>
              <a:rPr lang="ru-RU" b="1" dirty="0" smtClean="0">
                <a:solidFill>
                  <a:srgbClr val="22272F"/>
                </a:solidFill>
                <a:latin typeface="PT Serif"/>
              </a:rPr>
              <a:t>багажа </a:t>
            </a:r>
          </a:p>
          <a:p>
            <a:pPr algn="just"/>
            <a:r>
              <a:rPr lang="ru-RU" dirty="0" smtClean="0">
                <a:solidFill>
                  <a:srgbClr val="22272F"/>
                </a:solidFill>
                <a:latin typeface="PT Serif"/>
              </a:rPr>
              <a:t>1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. Регулярные перевозки пассажиров и багажа осуществляются на основании публичного договора перевозки пассажира </a:t>
            </a:r>
            <a:r>
              <a:rPr lang="ru-RU" u="sng" dirty="0">
                <a:solidFill>
                  <a:srgbClr val="22272F"/>
                </a:solidFill>
                <a:latin typeface="PT Serif"/>
              </a:rPr>
              <a:t>по маршруту регулярных перевозок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.</a:t>
            </a:r>
          </a:p>
          <a:p>
            <a:pPr algn="just"/>
            <a:r>
              <a:rPr lang="ru-RU" dirty="0">
                <a:solidFill>
                  <a:srgbClr val="22272F"/>
                </a:solidFill>
                <a:latin typeface="PT Serif"/>
              </a:rPr>
              <a:t>2. Регулярные перевозки пассажиров и багажа относятся к перевозкам транспортом общего пользования.</a:t>
            </a:r>
            <a:endParaRPr lang="ru-RU" b="0" i="0" dirty="0">
              <a:solidFill>
                <a:srgbClr val="22272F"/>
              </a:solidFill>
              <a:effectLst/>
              <a:latin typeface="PT Serif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70" y="3252449"/>
            <a:ext cx="85955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22272F"/>
                </a:solidFill>
                <a:latin typeface="PT Serif"/>
              </a:rPr>
              <a:t>маршрут </a:t>
            </a:r>
            <a:r>
              <a:rPr lang="ru-RU" b="1" dirty="0">
                <a:solidFill>
                  <a:srgbClr val="22272F"/>
                </a:solidFill>
                <a:latin typeface="PT Serif"/>
              </a:rPr>
              <a:t>регулярных перевозок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 - предназначенный для осуществления перевозок пассажиров и багажа </a:t>
            </a:r>
            <a:r>
              <a:rPr lang="ru-RU" u="sng" dirty="0">
                <a:solidFill>
                  <a:srgbClr val="22272F"/>
                </a:solidFill>
                <a:latin typeface="PT Serif"/>
              </a:rPr>
              <a:t>по расписаниям 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путь следования транспортных средств от </a:t>
            </a:r>
            <a:r>
              <a:rPr lang="ru-RU" u="sng" dirty="0">
                <a:solidFill>
                  <a:srgbClr val="22272F"/>
                </a:solidFill>
                <a:latin typeface="PT Serif"/>
              </a:rPr>
              <a:t>начального остановочного пункта через промежуточные остановочные пункты до конечного остановочного пункта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, которые определены в установленном порядке;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70" y="5033498"/>
            <a:ext cx="8615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PT Serif"/>
              </a:rPr>
              <a:t>220-ФЗ:</a:t>
            </a:r>
          </a:p>
          <a:p>
            <a:pPr algn="just"/>
            <a:r>
              <a:rPr lang="ru-RU" dirty="0"/>
              <a:t>15) </a:t>
            </a:r>
            <a:r>
              <a:rPr lang="ru-RU" b="1" dirty="0"/>
              <a:t>рейс</a:t>
            </a:r>
            <a:r>
              <a:rPr lang="ru-RU" dirty="0"/>
              <a:t> - путь транспортного средства по маршруту регулярных перевозок из начального остановочного пункта в конечный остановочный пункт или из конечного остановочного пункта в начальный остановочный пункт;</a:t>
            </a:r>
          </a:p>
        </p:txBody>
      </p:sp>
    </p:spTree>
    <p:extLst>
      <p:ext uri="{BB962C8B-B14F-4D97-AF65-F5344CB8AC3E}">
        <p14:creationId xmlns:p14="http://schemas.microsoft.com/office/powerpoint/2010/main" val="90284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544" y="1225550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Распространение информации об </a:t>
            </a:r>
            <a:r>
              <a:rPr lang="ru-RU" dirty="0"/>
              <a:t>осуществлении предпринимательской деятельности по перевозкам пассажиров и багажа, грузов, не указанной в части 1 </a:t>
            </a:r>
            <a:r>
              <a:rPr lang="ru-RU" dirty="0" smtClean="0"/>
              <a:t>статьи 5 Устава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56" y="561975"/>
            <a:ext cx="2934109" cy="57920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9544" y="3027707"/>
            <a:ext cx="5493323" cy="25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95" y="3759928"/>
            <a:ext cx="8795612" cy="26122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1744" y="978667"/>
            <a:ext cx="6011114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10313</TotalTime>
  <Words>158</Words>
  <Application>Microsoft Office PowerPoint</Application>
  <PresentationFormat>Экран (4:3)</PresentationFormat>
  <Paragraphs>75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PT Serif</vt:lpstr>
      <vt:lpstr>Times New Roman</vt:lpstr>
      <vt:lpstr>Constantia</vt:lpstr>
      <vt:lpstr>Verdana</vt:lpstr>
      <vt:lpstr>Calibri</vt:lpstr>
      <vt:lpstr>Тема Office</vt:lpstr>
      <vt:lpstr>ё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Моисеев Дмитрий Олегович</dc:creator>
  <cp:lastModifiedBy>РТН Новосибирск</cp:lastModifiedBy>
  <cp:revision>741</cp:revision>
  <cp:lastPrinted>2024-08-29T02:04:26Z</cp:lastPrinted>
  <dcterms:created xsi:type="dcterms:W3CDTF">2017-04-05T05:36:28Z</dcterms:created>
  <dcterms:modified xsi:type="dcterms:W3CDTF">2024-08-29T10:27:51Z</dcterms:modified>
</cp:coreProperties>
</file>